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3" autoAdjust="0"/>
    <p:restoredTop sz="85188" autoAdjust="0"/>
  </p:normalViewPr>
  <p:slideViewPr>
    <p:cSldViewPr snapToGrid="0" snapToObjects="1">
      <p:cViewPr varScale="1">
        <p:scale>
          <a:sx n="94" d="100"/>
          <a:sy n="94" d="100"/>
        </p:scale>
        <p:origin x="92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4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Hubert Kalaus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5.11.2024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the missing values were identified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GitHub Link: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https://github.com/Javert15/Final-Data-Science-Coursera-project/blob/main/labs-jupyter-spacex-Data%20wrangling.ipynb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D2B5DEA-E5B6-944A-29AE-FD4ED8C7B80A}"/>
              </a:ext>
            </a:extLst>
          </p:cNvPr>
          <p:cNvSpPr/>
          <p:nvPr/>
        </p:nvSpPr>
        <p:spPr>
          <a:xfrm>
            <a:off x="1139614" y="2509944"/>
            <a:ext cx="1903308" cy="1127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err="1"/>
              <a:t>Identification</a:t>
            </a:r>
            <a:r>
              <a:rPr lang="de-AT" dirty="0"/>
              <a:t> of </a:t>
            </a:r>
            <a:r>
              <a:rPr lang="de-AT" dirty="0" err="1"/>
              <a:t>missing</a:t>
            </a:r>
            <a:r>
              <a:rPr lang="de-AT" dirty="0"/>
              <a:t> </a:t>
            </a:r>
            <a:r>
              <a:rPr lang="de-AT" dirty="0" err="1"/>
              <a:t>values</a:t>
            </a:r>
            <a:endParaRPr lang="de-AT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1C808290-E08E-D58D-C716-CF847AF44456}"/>
              </a:ext>
            </a:extLst>
          </p:cNvPr>
          <p:cNvSpPr/>
          <p:nvPr/>
        </p:nvSpPr>
        <p:spPr>
          <a:xfrm>
            <a:off x="3156863" y="2917825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55CB8D2-C2AE-4B0F-5C14-D8EBCB05A34D}"/>
              </a:ext>
            </a:extLst>
          </p:cNvPr>
          <p:cNvSpPr/>
          <p:nvPr/>
        </p:nvSpPr>
        <p:spPr>
          <a:xfrm>
            <a:off x="3887177" y="2509944"/>
            <a:ext cx="1903308" cy="1127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Control of </a:t>
            </a:r>
            <a:r>
              <a:rPr lang="de-AT" dirty="0" err="1"/>
              <a:t>correct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types</a:t>
            </a:r>
            <a:endParaRPr lang="de-AT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3B64A560-7248-CE8B-C42C-4DBCE7710BFC}"/>
              </a:ext>
            </a:extLst>
          </p:cNvPr>
          <p:cNvSpPr/>
          <p:nvPr/>
        </p:nvSpPr>
        <p:spPr>
          <a:xfrm>
            <a:off x="5904426" y="2917825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1748AD7-6958-35ED-7E49-2BB5F4204DCD}"/>
              </a:ext>
            </a:extLst>
          </p:cNvPr>
          <p:cNvSpPr/>
          <p:nvPr/>
        </p:nvSpPr>
        <p:spPr>
          <a:xfrm>
            <a:off x="6634740" y="2509944"/>
            <a:ext cx="1903308" cy="1127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err="1"/>
              <a:t>Determined</a:t>
            </a:r>
            <a:r>
              <a:rPr lang="de-AT" dirty="0"/>
              <a:t> </a:t>
            </a:r>
            <a:r>
              <a:rPr lang="de-AT" dirty="0" err="1"/>
              <a:t>launches</a:t>
            </a:r>
            <a:r>
              <a:rPr lang="de-AT" dirty="0"/>
              <a:t> per </a:t>
            </a:r>
            <a:r>
              <a:rPr lang="de-AT" dirty="0" err="1"/>
              <a:t>site</a:t>
            </a:r>
            <a:r>
              <a:rPr lang="de-AT" dirty="0"/>
              <a:t>, </a:t>
            </a:r>
            <a:r>
              <a:rPr lang="de-AT" dirty="0" err="1"/>
              <a:t>targeted</a:t>
            </a:r>
            <a:r>
              <a:rPr lang="de-AT" dirty="0"/>
              <a:t> </a:t>
            </a:r>
            <a:r>
              <a:rPr lang="de-AT" dirty="0" err="1"/>
              <a:t>orbit</a:t>
            </a:r>
            <a:r>
              <a:rPr lang="de-AT" dirty="0"/>
              <a:t> and </a:t>
            </a:r>
            <a:r>
              <a:rPr lang="de-AT" dirty="0" err="1"/>
              <a:t>mission</a:t>
            </a:r>
            <a:r>
              <a:rPr lang="de-AT" dirty="0"/>
              <a:t> </a:t>
            </a:r>
            <a:r>
              <a:rPr lang="de-AT" dirty="0" err="1"/>
              <a:t>outcome</a:t>
            </a:r>
            <a:endParaRPr lang="de-AT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C044CF9-12C0-2065-7348-CF71785FC8A8}"/>
              </a:ext>
            </a:extLst>
          </p:cNvPr>
          <p:cNvSpPr/>
          <p:nvPr/>
        </p:nvSpPr>
        <p:spPr>
          <a:xfrm>
            <a:off x="8651989" y="2917825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A22454F-0287-D2B6-1393-DD8B1E7F7FA6}"/>
              </a:ext>
            </a:extLst>
          </p:cNvPr>
          <p:cNvSpPr/>
          <p:nvPr/>
        </p:nvSpPr>
        <p:spPr>
          <a:xfrm>
            <a:off x="9382303" y="2509944"/>
            <a:ext cx="1903308" cy="1127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err="1"/>
              <a:t>Introduced</a:t>
            </a:r>
            <a:r>
              <a:rPr lang="de-AT" dirty="0"/>
              <a:t> </a:t>
            </a:r>
            <a:r>
              <a:rPr lang="de-AT" dirty="0" err="1"/>
              <a:t>landing</a:t>
            </a:r>
            <a:r>
              <a:rPr lang="de-AT" dirty="0"/>
              <a:t> </a:t>
            </a:r>
            <a:r>
              <a:rPr lang="de-AT" dirty="0" err="1"/>
              <a:t>outcome</a:t>
            </a:r>
            <a:r>
              <a:rPr lang="de-AT" dirty="0"/>
              <a:t> </a:t>
            </a:r>
            <a:r>
              <a:rPr lang="de-AT" dirty="0" err="1"/>
              <a:t>label</a:t>
            </a:r>
            <a:r>
              <a:rPr lang="de-AT" dirty="0"/>
              <a:t> „Class“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Categorial plot of Flight Number for each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Categorial plot of Payload Mass for each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of Success Rate for each targeted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targeted Orbit for each Flight number, with indication of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targeted Orbit for each Payload Mass, with indication of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Success Rate per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https://github.com/Javert15/Final-Data-Science-Coursera-project/blob/main/edadataviz.ipynb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06575"/>
            <a:ext cx="548855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distinct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Investigated the initial 5 launches from 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total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masscarried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boosters launched by NASA and F9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the initial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F4CA3C5-288E-5577-2DFB-4498A3EB2836}"/>
              </a:ext>
            </a:extLst>
          </p:cNvPr>
          <p:cNvSpPr txBox="1">
            <a:spLocks/>
          </p:cNvSpPr>
          <p:nvPr/>
        </p:nvSpPr>
        <p:spPr>
          <a:xfrm>
            <a:off x="5680056" y="1806575"/>
            <a:ext cx="5686212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the Boosters that achieved successful landing in a drone ship with a payload mass between 4000 and 6000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the Booster versions, that carried the maximum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records for months in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Counted the Successes and Failures between 2010-06-04 and 2017-03-20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B750E7-CF77-4C51-172A-E55B8724CC77}"/>
              </a:ext>
            </a:extLst>
          </p:cNvPr>
          <p:cNvSpPr txBox="1"/>
          <p:nvPr/>
        </p:nvSpPr>
        <p:spPr>
          <a:xfrm>
            <a:off x="1253066" y="5238277"/>
            <a:ext cx="96858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Link: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https://github.com/Javert15/Final-Data-Science-Coursera-project/blob/main/jupyter-labs-eda-sql-coursera_sqllite.ipynb</a:t>
            </a:r>
            <a:endParaRPr lang="de-AT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were added to the locations of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Later, additional markers were added, to indicate the success of the missions from the respective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turn, lines were drawn to indicate the distance to the nearest coast, railway etc. to show the launch sites’ proximity to these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https://github.com/Javert15/Final-Data-Science-Coursera-project/blob/main/lab_jupyter_launch_site_location.ipynb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Dashboard was used to visualize the success rate from different launch sites and with different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is visualized using a pie chart, where the overall success rates and the success rates for individual sites can be compared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scatter plot allows to select a range for the payload of interest and indicates whether these missions were successful or not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https://github.com/Javert15/Final-Data-Science-Coursera-project/blob/main/spacex_dash_app.py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436079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550BBA-F814-7E18-B428-ADA8F1BD0F03}"/>
              </a:ext>
            </a:extLst>
          </p:cNvPr>
          <p:cNvSpPr txBox="1"/>
          <p:nvPr/>
        </p:nvSpPr>
        <p:spPr>
          <a:xfrm>
            <a:off x="5254875" y="1807337"/>
            <a:ext cx="6096000" cy="284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results: Best results with logistic regression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2DDCB7-DF98-2931-3E62-73AA0AC5E6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31"/>
          <a:stretch/>
        </p:blipFill>
        <p:spPr>
          <a:xfrm>
            <a:off x="7898045" y="4347957"/>
            <a:ext cx="3118429" cy="18859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9F18DAC-D4D3-7A87-D2EE-3F4A3BC6C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809" y="2384852"/>
            <a:ext cx="1530516" cy="1358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541DBE8-4833-1EDD-299E-7C78BF98A5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378" r="3883"/>
          <a:stretch/>
        </p:blipFill>
        <p:spPr>
          <a:xfrm>
            <a:off x="8302875" y="2474783"/>
            <a:ext cx="1742896" cy="117913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498CEB4-FA30-9CFC-C2FC-E61535E25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20" y="4245917"/>
            <a:ext cx="2743201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EFFD4DD-B341-8539-CE7E-F312EA13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301568"/>
            <a:ext cx="2681560" cy="198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FDAB1C9-41CF-0E12-770D-DD776F761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3408"/>
            <a:ext cx="51435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651415-7D7B-B4A7-BEAA-61915633C9A5}"/>
              </a:ext>
            </a:extLst>
          </p:cNvPr>
          <p:cNvSpPr txBox="1">
            <a:spLocks/>
          </p:cNvSpPr>
          <p:nvPr/>
        </p:nvSpPr>
        <p:spPr>
          <a:xfrm>
            <a:off x="770011" y="1700107"/>
            <a:ext cx="4567376" cy="41812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 at CCAFS SLC 40 were carried out continuously, with a short break at Flight Number ~ 40, where KSC was primarily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seems to be discontinued, as no more flights after Flight Nr 70 are recorded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started later, with no flights before Nr 20 are recorded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was used for less and usually smaller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flights from CCAFS were below 8000 kg, with only 3 exceptions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has a continuous range of payload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6C838B-68F7-7D07-D2F4-13631F81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97" y="1554480"/>
            <a:ext cx="62293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de-AT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bar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different Orbit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0323D9-8445-55AA-BADE-FBC21D3E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936" y="1499236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shows, that initially only LEO, ISS, PO and GTO were targeted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Later, SSO HEO, and MEO were targeted, before focusing on 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failed SO and one successful GEO flight are also recorder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BB3B11-412C-7062-247B-35E31A49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334"/>
            <a:ext cx="5562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mission success of different Payloads for different Orbit Types are depicted in the scatterplot in the right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402D05-9F75-8D69-F3E0-33E886DB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666"/>
            <a:ext cx="56673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successes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happened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2014,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increased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until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2018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setbacks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2019 and 2020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could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slightly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better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de-AT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2017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ECC3FC-5E89-9DF4-1250-AEEA65D6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43" y="1832186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DISTINCT(LAUNCH_SITE) FROM SPACEXTBL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 WHERE LAUNCH_SITE LIKE "CCA%" LIMIT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2FE3EE-00EB-C1F4-2FD6-D4DBB982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778701"/>
            <a:ext cx="7928186" cy="38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  FROM SPACEXTBL WHERE CUSTOMER="NASA (CRS)“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45.596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"F9 V1.1%“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2534.66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MIN(DATE) FROM SPACEXTBL WHERE LANDING_OUTCOME="Success";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2018-07-22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(PAYLOAD_MASS__KG_ BETWEEN 4000 AND 6000) AND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="Success (drone ship)")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B1031.2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37547"/>
            <a:ext cx="6999764" cy="488966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 &amp;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SPACEXTBL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88366E-3208-B901-2638-3B76077F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637" y="3435773"/>
            <a:ext cx="5215470" cy="19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PAYLOAD_MASS__KG_=(SELECT MAX(PAYLOAD_MASS__KG_) FROM SPACEXTBL)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B1056.4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317FDA-8ECB-D4DD-A395-0545D696D311}"/>
              </a:ext>
            </a:extLst>
          </p:cNvPr>
          <p:cNvSpPr txBox="1"/>
          <p:nvPr/>
        </p:nvSpPr>
        <p:spPr>
          <a:xfrm>
            <a:off x="3826933" y="3533546"/>
            <a:ext cx="6096000" cy="2652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B1049.5</a:t>
            </a:r>
          </a:p>
          <a:p>
            <a:pPr marL="8001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B1060.2</a:t>
            </a:r>
          </a:p>
          <a:p>
            <a:pPr marL="8001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B1058.3</a:t>
            </a:r>
          </a:p>
          <a:p>
            <a:pPr marL="8001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B1051.6</a:t>
            </a:r>
          </a:p>
          <a:p>
            <a:pPr marL="8001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B1060.3</a:t>
            </a:r>
          </a:p>
          <a:p>
            <a:pPr marL="800100" lvl="1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(Date,6,2) as month, DATE,BOOSTER_VERSION, LAUNCH_SITE,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='Failure (drone ship)'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(Date,0,5)='2015’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1EFECF6-C087-90D2-C3A9-5B3EBD39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84" y="4001294"/>
            <a:ext cx="6584688" cy="11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FROM SPACEXTBL WHERE DATE BETWEEN "2010-06-04" AND "2017-03-20"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HAVING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="Success (ground pad)" 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="Failure (drone ship)" ORDER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DESC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F116DB1-B993-7440-AF20-292A5B02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782" y="4572693"/>
            <a:ext cx="3704044" cy="14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3191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algn="l" rtl="0" fontAlgn="ctr"/>
            <a:r>
              <a:rPr lang="de-AT" sz="2200" dirty="0" err="1">
                <a:solidFill>
                  <a:srgbClr val="000000"/>
                </a:solidFill>
                <a:latin typeface="Abadi" panose="020B0604020104020204" pitchFamily="34" charset="0"/>
              </a:rPr>
              <a:t>One</a:t>
            </a:r>
            <a:r>
              <a:rPr lang="de-AT" sz="2200" dirty="0">
                <a:solidFill>
                  <a:srgbClr val="000000"/>
                </a:solidFill>
                <a:latin typeface="Abadi" panose="020B0604020104020204" pitchFamily="34" charset="0"/>
              </a:rPr>
              <a:t> launch </a:t>
            </a:r>
            <a:r>
              <a:rPr lang="de-AT" sz="2200" dirty="0" err="1">
                <a:solidFill>
                  <a:srgbClr val="000000"/>
                </a:solidFill>
                <a:latin typeface="Abadi" panose="020B0604020104020204" pitchFamily="34" charset="0"/>
              </a:rPr>
              <a:t>site</a:t>
            </a:r>
            <a:r>
              <a:rPr lang="de-AT" sz="2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rgbClr val="000000"/>
                </a:solidFill>
                <a:latin typeface="Abadi" panose="020B0604020104020204" pitchFamily="34" charset="0"/>
              </a:rPr>
              <a:t>is</a:t>
            </a:r>
            <a:r>
              <a:rPr lang="de-AT" sz="2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rgbClr val="000000"/>
                </a:solidFill>
                <a:latin typeface="Abadi" panose="020B0604020104020204" pitchFamily="34" charset="0"/>
              </a:rPr>
              <a:t>located</a:t>
            </a:r>
            <a:r>
              <a:rPr lang="de-AT" sz="2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de-AT" sz="2200" dirty="0" err="1">
                <a:solidFill>
                  <a:srgbClr val="000000"/>
                </a:solidFill>
                <a:latin typeface="Abadi" panose="020B0604020104020204" pitchFamily="34" charset="0"/>
              </a:rPr>
              <a:t>close</a:t>
            </a:r>
            <a:r>
              <a:rPr lang="de-AT" sz="2200" dirty="0">
                <a:solidFill>
                  <a:srgbClr val="000000"/>
                </a:solidFill>
                <a:latin typeface="Abadi" panose="020B0604020104020204" pitchFamily="34" charset="0"/>
              </a:rPr>
              <a:t> to Los Angeles</a:t>
            </a:r>
            <a:endParaRPr lang="de-AT" sz="2200" b="0" i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lvl="1" fontAlgn="ctr"/>
            <a:r>
              <a:rPr lang="de-AT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VAFB SLC-4E</a:t>
            </a:r>
          </a:p>
          <a:p>
            <a:pPr algn="l" rtl="0" fontAlgn="ctr"/>
            <a:r>
              <a:rPr lang="de-AT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The </a:t>
            </a:r>
            <a:r>
              <a:rPr lang="de-AT" sz="22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other</a:t>
            </a:r>
            <a:r>
              <a:rPr lang="de-AT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de-AT" sz="22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three</a:t>
            </a:r>
            <a:r>
              <a:rPr lang="de-AT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de-AT" sz="22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are</a:t>
            </a:r>
            <a:r>
              <a:rPr lang="de-AT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de-AT" sz="22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close</a:t>
            </a:r>
            <a:r>
              <a:rPr lang="de-AT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to </a:t>
            </a:r>
            <a:r>
              <a:rPr lang="de-AT" sz="22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one</a:t>
            </a:r>
            <a:r>
              <a:rPr lang="de-AT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de-AT" sz="22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another</a:t>
            </a:r>
            <a:r>
              <a:rPr lang="de-AT" sz="22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in Florida:</a:t>
            </a:r>
          </a:p>
          <a:p>
            <a:pPr lvl="1" fontAlgn="ctr"/>
            <a:r>
              <a:rPr lang="de-AT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KSC LC-39A</a:t>
            </a:r>
          </a:p>
          <a:p>
            <a:pPr lvl="1" fontAlgn="ctr"/>
            <a:r>
              <a:rPr lang="de-AT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CCAFS LC-40</a:t>
            </a:r>
          </a:p>
          <a:p>
            <a:pPr lvl="1" fontAlgn="ctr"/>
            <a:r>
              <a:rPr lang="de-AT" sz="18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Sites’ location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55BB3-1722-87ED-3490-73347588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58" y="1825625"/>
            <a:ext cx="6699866" cy="34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80689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The success of a mission is marked at each launch site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With a green marker for successful missions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With a red marker for failed missions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success of missions on map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446D5-50CE-1E8F-5791-040FB976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2" y="1410652"/>
            <a:ext cx="4915554" cy="436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98055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from Launch Site CCAFS SLC-40 to the ocean indicated by blue line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Launch Site to Ocean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8AAAB0-C4F3-0ECC-FD29-C826D6E0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8" r="3883"/>
          <a:stretch/>
        </p:blipFill>
        <p:spPr>
          <a:xfrm>
            <a:off x="5750560" y="1554128"/>
            <a:ext cx="5919893" cy="40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6615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launches happen from KSC LC-39A (42%)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29% launch from 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(located on the west coast) attributes only to 17% of the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remaining 13%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CCAFS SLC-40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AD7F54-CF77-0907-CCFD-ECB011E3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959"/>
          <a:stretch/>
        </p:blipFill>
        <p:spPr>
          <a:xfrm>
            <a:off x="5032588" y="1935062"/>
            <a:ext cx="6688670" cy="29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97070"/>
            <a:ext cx="7650210" cy="4478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Commercial space age: space travel becomes accessible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Through: cost-effective SpaceX launches with reusable Falcon 9 rockets.</a:t>
            </a:r>
          </a:p>
          <a:p>
            <a:pPr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Reusability of Falcon 9’s first stage significantly reduces launch costs.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launch data, identify key contributors to success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goal: Develop a model to predict SpaceX first stage reusability for Space Y, a new competitor.</a:t>
            </a:r>
          </a:p>
          <a:p>
            <a:pPr lvl="1"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25625"/>
            <a:ext cx="492170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77% of all launches from KSC LC-39A were successful, making it the best performing launch site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Best success rate: launches from KSC LC-39A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84BD88-7A03-5B35-C8EC-F7090E9C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37" y="1389396"/>
            <a:ext cx="6268325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69174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between 3.000 kg and 10.000 kg are displayed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color indicates the employed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corresponds to success or failure of that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Successes of Payload-Booster combinations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001303-202F-A604-0ABC-834F78DD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819" y="1433090"/>
            <a:ext cx="5541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25988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Among the 4 investigated models, the Logistic Regression gave the best result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 = 0.846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EE6316E-A93A-C31E-9C24-769D6206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31"/>
          <a:stretch/>
        </p:blipFill>
        <p:spPr>
          <a:xfrm>
            <a:off x="5222240" y="1717715"/>
            <a:ext cx="6599923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Logistic Regression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96102F-FF45-EAFA-C026-E72E0C92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23" y="1496776"/>
            <a:ext cx="5757336" cy="47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66769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flights indicate a higher success rate at a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increased from 2013 to 2020 (with a setback in 2018)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LEO, ISS, PO and GTO were targeted initially, followed by SSO, HEO, and MEO, before focusing on VLEO. Only one flight each for SO and GEO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gave the best results in predicting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Flight data from the SpaceX Rest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additional information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JSON objects and html tables were converted to Pandas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Evaluation of machine learning models to predict Falcon 9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lauch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success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data was collected from the SpaceX Rest API and Wikipedia pages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CF42EF9-0E7B-BAF6-7839-E1DDB0558AE2}"/>
              </a:ext>
            </a:extLst>
          </p:cNvPr>
          <p:cNvSpPr/>
          <p:nvPr/>
        </p:nvSpPr>
        <p:spPr>
          <a:xfrm>
            <a:off x="1079108" y="2450252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SpaceX REST API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F12F9A0-9F80-1BAE-9440-789032785A0E}"/>
              </a:ext>
            </a:extLst>
          </p:cNvPr>
          <p:cNvSpPr/>
          <p:nvPr/>
        </p:nvSpPr>
        <p:spPr>
          <a:xfrm>
            <a:off x="3102186" y="2777066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F095DA-6636-6263-CE9B-EF53EC217707}"/>
              </a:ext>
            </a:extLst>
          </p:cNvPr>
          <p:cNvSpPr/>
          <p:nvPr/>
        </p:nvSpPr>
        <p:spPr>
          <a:xfrm>
            <a:off x="3838329" y="2450252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err="1"/>
              <a:t>Past</a:t>
            </a:r>
            <a:r>
              <a:rPr lang="de-AT" dirty="0"/>
              <a:t> launch </a:t>
            </a:r>
            <a:r>
              <a:rPr lang="de-AT" dirty="0" err="1"/>
              <a:t>data</a:t>
            </a:r>
            <a:r>
              <a:rPr lang="de-AT" dirty="0"/>
              <a:t> via </a:t>
            </a:r>
            <a:r>
              <a:rPr lang="de-AT" dirty="0" err="1"/>
              <a:t>requests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JSON </a:t>
            </a:r>
            <a:r>
              <a:rPr lang="de-AT" dirty="0" err="1"/>
              <a:t>object</a:t>
            </a:r>
            <a:endParaRPr lang="de-AT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884FCF7-51BD-7ABA-62A6-DC51F5A5598B}"/>
              </a:ext>
            </a:extLst>
          </p:cNvPr>
          <p:cNvSpPr/>
          <p:nvPr/>
        </p:nvSpPr>
        <p:spPr>
          <a:xfrm>
            <a:off x="5861407" y="2777066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EC2B09-3321-1D0E-76F8-4DDE61B3DA88}"/>
              </a:ext>
            </a:extLst>
          </p:cNvPr>
          <p:cNvSpPr/>
          <p:nvPr/>
        </p:nvSpPr>
        <p:spPr>
          <a:xfrm>
            <a:off x="6597550" y="2450252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JSON </a:t>
            </a:r>
            <a:r>
              <a:rPr lang="de-AT" dirty="0" err="1"/>
              <a:t>object</a:t>
            </a:r>
            <a:r>
              <a:rPr lang="de-AT" dirty="0"/>
              <a:t> </a:t>
            </a:r>
            <a:r>
              <a:rPr lang="de-AT" dirty="0" err="1"/>
              <a:t>converted</a:t>
            </a:r>
            <a:r>
              <a:rPr lang="de-AT" dirty="0"/>
              <a:t> to </a:t>
            </a:r>
            <a:r>
              <a:rPr lang="de-AT" dirty="0" err="1"/>
              <a:t>dataframe</a:t>
            </a:r>
            <a:r>
              <a:rPr lang="de-AT" dirty="0"/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6E94582-23EE-D33A-1565-E899EFE44826}"/>
              </a:ext>
            </a:extLst>
          </p:cNvPr>
          <p:cNvSpPr/>
          <p:nvPr/>
        </p:nvSpPr>
        <p:spPr>
          <a:xfrm>
            <a:off x="1079108" y="4852682"/>
            <a:ext cx="181277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Web </a:t>
            </a:r>
            <a:r>
              <a:rPr lang="de-AT" dirty="0" err="1"/>
              <a:t>scraping</a:t>
            </a:r>
            <a:r>
              <a:rPr lang="de-AT" dirty="0"/>
              <a:t> launch </a:t>
            </a:r>
            <a:r>
              <a:rPr lang="de-AT" dirty="0" err="1"/>
              <a:t>records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Wikipedia 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1B384348-2B15-3BBF-24FD-6DC6295E521E}"/>
              </a:ext>
            </a:extLst>
          </p:cNvPr>
          <p:cNvSpPr/>
          <p:nvPr/>
        </p:nvSpPr>
        <p:spPr>
          <a:xfrm>
            <a:off x="3102185" y="5179496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DFF4506-4B1F-8195-7224-4A27A364C739}"/>
              </a:ext>
            </a:extLst>
          </p:cNvPr>
          <p:cNvSpPr/>
          <p:nvPr/>
        </p:nvSpPr>
        <p:spPr>
          <a:xfrm>
            <a:off x="3838329" y="4852682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err="1"/>
              <a:t>Convert</a:t>
            </a:r>
            <a:r>
              <a:rPr lang="de-AT" dirty="0"/>
              <a:t> </a:t>
            </a:r>
            <a:r>
              <a:rPr lang="de-AT" dirty="0" err="1"/>
              <a:t>webpage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BeautifulSoup</a:t>
            </a:r>
            <a:endParaRPr lang="de-AT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73B63E5-4E8E-5EB0-D98D-E6EA57F74185}"/>
              </a:ext>
            </a:extLst>
          </p:cNvPr>
          <p:cNvSpPr/>
          <p:nvPr/>
        </p:nvSpPr>
        <p:spPr>
          <a:xfrm>
            <a:off x="5855774" y="5179496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A150573-426B-A193-B126-348F6EF1A114}"/>
              </a:ext>
            </a:extLst>
          </p:cNvPr>
          <p:cNvSpPr/>
          <p:nvPr/>
        </p:nvSpPr>
        <p:spPr>
          <a:xfrm>
            <a:off x="6610316" y="4852682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Export </a:t>
            </a:r>
            <a:r>
              <a:rPr lang="de-AT" dirty="0" err="1"/>
              <a:t>soup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dataframe</a:t>
            </a:r>
            <a:endParaRPr lang="de-AT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4D1EBE2-0194-4EA0-E8F6-3EDF1DDC5623}"/>
              </a:ext>
            </a:extLst>
          </p:cNvPr>
          <p:cNvSpPr/>
          <p:nvPr/>
        </p:nvSpPr>
        <p:spPr>
          <a:xfrm>
            <a:off x="9077896" y="3641939"/>
            <a:ext cx="1706880" cy="9787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Final Pandas </a:t>
            </a:r>
            <a:r>
              <a:rPr lang="de-AT" dirty="0" err="1"/>
              <a:t>dataframe</a:t>
            </a:r>
            <a:endParaRPr lang="de-AT" dirty="0"/>
          </a:p>
        </p:txBody>
      </p:sp>
      <p:sp>
        <p:nvSpPr>
          <p:cNvPr id="18" name="Pfeil: gebogen 17">
            <a:extLst>
              <a:ext uri="{FF2B5EF4-FFF2-40B4-BE49-F238E27FC236}">
                <a16:creationId xmlns:a16="http://schemas.microsoft.com/office/drawing/2014/main" id="{B2317F89-C197-349E-8C06-DFABABEAB9D1}"/>
              </a:ext>
            </a:extLst>
          </p:cNvPr>
          <p:cNvSpPr/>
          <p:nvPr/>
        </p:nvSpPr>
        <p:spPr>
          <a:xfrm rot="5400000">
            <a:off x="9127715" y="2357188"/>
            <a:ext cx="637017" cy="1462905"/>
          </a:xfrm>
          <a:prstGeom prst="ben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dk1"/>
              </a:solidFill>
            </a:endParaRPr>
          </a:p>
        </p:txBody>
      </p:sp>
      <p:sp>
        <p:nvSpPr>
          <p:cNvPr id="19" name="Pfeil: gebogen 18">
            <a:extLst>
              <a:ext uri="{FF2B5EF4-FFF2-40B4-BE49-F238E27FC236}">
                <a16:creationId xmlns:a16="http://schemas.microsoft.com/office/drawing/2014/main" id="{1D41D7CE-E253-62BD-C638-87CFFDBC4820}"/>
              </a:ext>
            </a:extLst>
          </p:cNvPr>
          <p:cNvSpPr/>
          <p:nvPr/>
        </p:nvSpPr>
        <p:spPr>
          <a:xfrm rot="16200000" flipV="1">
            <a:off x="9130558" y="4391719"/>
            <a:ext cx="603850" cy="1444475"/>
          </a:xfrm>
          <a:prstGeom prst="ben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data obtained from SpaceX REST API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via JSON object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https://github.com/Javert15/Final-Data-Science-Coursera-project/blob/main/jupyter-labs-spacex-data-collection-api.ipynb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D9141CE-A610-A37F-B6A5-8B55156222CD}"/>
              </a:ext>
            </a:extLst>
          </p:cNvPr>
          <p:cNvSpPr/>
          <p:nvPr/>
        </p:nvSpPr>
        <p:spPr>
          <a:xfrm>
            <a:off x="6239934" y="1549881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SpaceX REST API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8ECC5285-CBB3-1F27-D6DB-EEBBA2915D64}"/>
              </a:ext>
            </a:extLst>
          </p:cNvPr>
          <p:cNvSpPr/>
          <p:nvPr/>
        </p:nvSpPr>
        <p:spPr>
          <a:xfrm>
            <a:off x="8351114" y="1883468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984C3B-B660-7E45-0CDA-617F4241DDAE}"/>
              </a:ext>
            </a:extLst>
          </p:cNvPr>
          <p:cNvSpPr/>
          <p:nvPr/>
        </p:nvSpPr>
        <p:spPr>
          <a:xfrm>
            <a:off x="9175359" y="1549881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Launch </a:t>
            </a:r>
            <a:r>
              <a:rPr lang="de-AT" dirty="0" err="1"/>
              <a:t>data</a:t>
            </a:r>
            <a:r>
              <a:rPr lang="de-AT" dirty="0"/>
              <a:t> in JSON </a:t>
            </a:r>
            <a:r>
              <a:rPr lang="de-AT" dirty="0" err="1"/>
              <a:t>format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33BE2C-DC14-2CFD-2C51-D54061F9FFA9}"/>
              </a:ext>
            </a:extLst>
          </p:cNvPr>
          <p:cNvSpPr/>
          <p:nvPr/>
        </p:nvSpPr>
        <p:spPr>
          <a:xfrm>
            <a:off x="9175359" y="3429000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Launch </a:t>
            </a:r>
            <a:r>
              <a:rPr lang="de-AT" dirty="0" err="1"/>
              <a:t>data</a:t>
            </a:r>
            <a:r>
              <a:rPr lang="de-AT" dirty="0"/>
              <a:t> in Pandas </a:t>
            </a:r>
            <a:r>
              <a:rPr lang="de-AT" dirty="0" err="1"/>
              <a:t>dataframe</a:t>
            </a:r>
            <a:endParaRPr lang="de-AT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6925549-EA15-3E7E-45AB-1909A1B3AABC}"/>
              </a:ext>
            </a:extLst>
          </p:cNvPr>
          <p:cNvSpPr/>
          <p:nvPr/>
        </p:nvSpPr>
        <p:spPr>
          <a:xfrm rot="5400000">
            <a:off x="9818826" y="2823028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C5D6EF-31DD-D44B-FC6C-E6BBDF700C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368"/>
          <a:stretch/>
        </p:blipFill>
        <p:spPr>
          <a:xfrm>
            <a:off x="6919619" y="4498657"/>
            <a:ext cx="4167701" cy="14360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905DF9E-9B87-8CB7-7283-20D2574CB47A}"/>
              </a:ext>
            </a:extLst>
          </p:cNvPr>
          <p:cNvSpPr txBox="1"/>
          <p:nvPr/>
        </p:nvSpPr>
        <p:spPr>
          <a:xfrm>
            <a:off x="6881699" y="58570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…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07B62CD-C213-573D-A0C7-BC75042A3EF5}"/>
              </a:ext>
            </a:extLst>
          </p:cNvPr>
          <p:cNvSpPr txBox="1"/>
          <p:nvPr/>
        </p:nvSpPr>
        <p:spPr>
          <a:xfrm>
            <a:off x="11063881" y="443328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data for Falcon 9 flights available on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further processing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 https://github.com/Javert15/Final-Data-Science-Coursera-project/blob/main/jupyter-labs-webscraping.ipynb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F272718-16A9-D01C-495B-E9FA52CE3A0B}"/>
              </a:ext>
            </a:extLst>
          </p:cNvPr>
          <p:cNvSpPr/>
          <p:nvPr/>
        </p:nvSpPr>
        <p:spPr>
          <a:xfrm>
            <a:off x="6239934" y="2308253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err="1"/>
              <a:t>Wikipeda</a:t>
            </a:r>
            <a:r>
              <a:rPr lang="de-AT" dirty="0"/>
              <a:t> </a:t>
            </a:r>
            <a:r>
              <a:rPr lang="de-AT" dirty="0" err="1"/>
              <a:t>page</a:t>
            </a:r>
            <a:r>
              <a:rPr lang="de-AT" dirty="0"/>
              <a:t> on Falcon 9 </a:t>
            </a:r>
            <a:r>
              <a:rPr lang="de-AT" dirty="0" err="1"/>
              <a:t>launches</a:t>
            </a:r>
            <a:endParaRPr lang="de-AT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631F581C-1F63-48B2-9AFD-17C28587FF1B}"/>
              </a:ext>
            </a:extLst>
          </p:cNvPr>
          <p:cNvSpPr/>
          <p:nvPr/>
        </p:nvSpPr>
        <p:spPr>
          <a:xfrm>
            <a:off x="8351114" y="2641840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16269DA-4A49-F2E2-68E4-D5DB40F5C835}"/>
              </a:ext>
            </a:extLst>
          </p:cNvPr>
          <p:cNvSpPr/>
          <p:nvPr/>
        </p:nvSpPr>
        <p:spPr>
          <a:xfrm>
            <a:off x="9175359" y="2308253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 err="1"/>
              <a:t>Html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BeautifulSoup</a:t>
            </a:r>
            <a:r>
              <a:rPr lang="de-AT" dirty="0"/>
              <a:t> </a:t>
            </a:r>
            <a:r>
              <a:rPr lang="de-AT" dirty="0" err="1"/>
              <a:t>object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6EE1FDC-1EFE-17B1-4180-225AB218AD1E}"/>
              </a:ext>
            </a:extLst>
          </p:cNvPr>
          <p:cNvSpPr/>
          <p:nvPr/>
        </p:nvSpPr>
        <p:spPr>
          <a:xfrm>
            <a:off x="9175359" y="4187372"/>
            <a:ext cx="1903308" cy="9787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dirty="0"/>
              <a:t>Falcon 9 Launch </a:t>
            </a:r>
            <a:r>
              <a:rPr lang="de-AT" dirty="0" err="1"/>
              <a:t>data</a:t>
            </a:r>
            <a:r>
              <a:rPr lang="de-AT" dirty="0"/>
              <a:t> in Pandas </a:t>
            </a:r>
            <a:r>
              <a:rPr lang="de-AT" dirty="0" err="1"/>
              <a:t>dataframe</a:t>
            </a:r>
            <a:endParaRPr lang="de-AT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A986F10-0418-6A7B-8632-589E3F63EEB5}"/>
              </a:ext>
            </a:extLst>
          </p:cNvPr>
          <p:cNvSpPr/>
          <p:nvPr/>
        </p:nvSpPr>
        <p:spPr>
          <a:xfrm rot="5400000">
            <a:off x="9818826" y="3581400"/>
            <a:ext cx="616373" cy="31157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1932</Words>
  <Application>Microsoft Office PowerPoint</Application>
  <PresentationFormat>Breitbild</PresentationFormat>
  <Paragraphs>282</Paragraphs>
  <Slides>46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Hubert Kalaus</cp:lastModifiedBy>
  <cp:revision>204</cp:revision>
  <dcterms:created xsi:type="dcterms:W3CDTF">2021-04-29T18:58:34Z</dcterms:created>
  <dcterms:modified xsi:type="dcterms:W3CDTF">2024-11-09T22:14:42Z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